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349" r:id="rId2"/>
    <p:sldId id="396" r:id="rId3"/>
    <p:sldId id="358" r:id="rId4"/>
    <p:sldId id="374" r:id="rId5"/>
    <p:sldId id="362" r:id="rId6"/>
    <p:sldId id="401" r:id="rId7"/>
    <p:sldId id="361" r:id="rId8"/>
    <p:sldId id="400" r:id="rId9"/>
    <p:sldId id="364" r:id="rId10"/>
    <p:sldId id="381" r:id="rId11"/>
    <p:sldId id="369" r:id="rId12"/>
    <p:sldId id="382" r:id="rId13"/>
    <p:sldId id="386" r:id="rId14"/>
    <p:sldId id="370" r:id="rId15"/>
    <p:sldId id="445" r:id="rId16"/>
    <p:sldId id="376" r:id="rId17"/>
    <p:sldId id="446" r:id="rId18"/>
    <p:sldId id="447" r:id="rId19"/>
    <p:sldId id="450" r:id="rId20"/>
    <p:sldId id="449" r:id="rId21"/>
    <p:sldId id="452" r:id="rId22"/>
    <p:sldId id="453" r:id="rId23"/>
    <p:sldId id="454" r:id="rId24"/>
    <p:sldId id="455" r:id="rId25"/>
    <p:sldId id="44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">
          <p15:clr>
            <a:srgbClr val="A4A3A4"/>
          </p15:clr>
        </p15:guide>
        <p15:guide id="2" pos="5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63575"/>
    <a:srgbClr val="E65CA6"/>
    <a:srgbClr val="801226"/>
    <a:srgbClr val="FF9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3" autoAdjust="0"/>
    <p:restoredTop sz="82713" autoAdjust="0"/>
  </p:normalViewPr>
  <p:slideViewPr>
    <p:cSldViewPr snapToObjects="1">
      <p:cViewPr>
        <p:scale>
          <a:sx n="79" d="100"/>
          <a:sy n="79" d="100"/>
        </p:scale>
        <p:origin x="1176" y="352"/>
      </p:cViewPr>
      <p:guideLst>
        <p:guide orient="horz" pos="379"/>
        <p:guide pos="5520"/>
      </p:guideLst>
    </p:cSldViewPr>
  </p:slideViewPr>
  <p:outlineViewPr>
    <p:cViewPr>
      <p:scale>
        <a:sx n="33" d="100"/>
        <a:sy n="33" d="100"/>
      </p:scale>
      <p:origin x="0" y="3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9B859-BC08-274E-AE23-FE0BED5F6450}" type="datetimeFigureOut">
              <a:rPr lang="en-US" smtClean="0"/>
              <a:pPr/>
              <a:t>6/20/16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6B794-A0B4-E846-8423-B53592991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04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68EE-B773-1E4F-A827-44A2604F069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5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68EE-B773-1E4F-A827-44A2604F069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29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68EE-B773-1E4F-A827-44A2604F069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78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68EE-B773-1E4F-A827-44A2604F069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79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B794-A0B4-E846-8423-B5359299140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48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68EE-B773-1E4F-A827-44A2604F069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48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68EE-B773-1E4F-A827-44A2604F069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03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B794-A0B4-E846-8423-B5359299140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2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68EE-B773-1E4F-A827-44A2604F069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55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68EE-B773-1E4F-A827-44A2604F069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3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68EE-B773-1E4F-A827-44A2604F069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06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68EE-B773-1E4F-A827-44A2604F069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23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B794-A0B4-E846-8423-B5359299140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694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68EE-B773-1E4F-A827-44A2604F069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34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68EE-B773-1E4F-A827-44A2604F069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13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68EE-B773-1E4F-A827-44A2604F069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6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68EE-B773-1E4F-A827-44A2604F069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21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B794-A0B4-E846-8423-B5359299140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25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68EE-B773-1E4F-A827-44A2604F069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3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B794-A0B4-E846-8423-B5359299140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44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68EE-B773-1E4F-A827-44A2604F069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11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B632-77FE-2145-8AA2-EA99D4D7C940}" type="datetimeFigureOut">
              <a:rPr lang="en-US" smtClean="0"/>
              <a:pPr/>
              <a:t>6/20/16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DFD-26BE-9446-A434-129F6F3611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2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B632-77FE-2145-8AA2-EA99D4D7C940}" type="datetimeFigureOut">
              <a:rPr lang="en-US" smtClean="0"/>
              <a:pPr/>
              <a:t>6/20/16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DFD-26BE-9446-A434-129F6F3611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B632-77FE-2145-8AA2-EA99D4D7C940}" type="datetimeFigureOut">
              <a:rPr lang="en-US" smtClean="0"/>
              <a:pPr/>
              <a:t>6/20/16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DFD-26BE-9446-A434-129F6F3611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B632-77FE-2145-8AA2-EA99D4D7C940}" type="datetimeFigureOut">
              <a:rPr lang="en-US" smtClean="0"/>
              <a:pPr/>
              <a:t>6/20/16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DFD-26BE-9446-A434-129F6F3611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6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B632-77FE-2145-8AA2-EA99D4D7C940}" type="datetimeFigureOut">
              <a:rPr lang="en-US" smtClean="0"/>
              <a:pPr/>
              <a:t>6/20/16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DFD-26BE-9446-A434-129F6F3611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7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B632-77FE-2145-8AA2-EA99D4D7C940}" type="datetimeFigureOut">
              <a:rPr lang="en-US" smtClean="0"/>
              <a:pPr/>
              <a:t>6/20/16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DFD-26BE-9446-A434-129F6F3611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6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B632-77FE-2145-8AA2-EA99D4D7C940}" type="datetimeFigureOut">
              <a:rPr lang="en-US" smtClean="0"/>
              <a:pPr/>
              <a:t>6/20/16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DFD-26BE-9446-A434-129F6F3611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0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B632-77FE-2145-8AA2-EA99D4D7C940}" type="datetimeFigureOut">
              <a:rPr lang="en-US" smtClean="0"/>
              <a:pPr/>
              <a:t>6/20/16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DFD-26BE-9446-A434-129F6F3611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1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B632-77FE-2145-8AA2-EA99D4D7C940}" type="datetimeFigureOut">
              <a:rPr lang="en-US" smtClean="0"/>
              <a:pPr/>
              <a:t>6/20/16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DFD-26BE-9446-A434-129F6F3611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6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B632-77FE-2145-8AA2-EA99D4D7C940}" type="datetimeFigureOut">
              <a:rPr lang="en-US" smtClean="0"/>
              <a:pPr/>
              <a:t>6/20/16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DFD-26BE-9446-A434-129F6F3611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3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B632-77FE-2145-8AA2-EA99D4D7C940}" type="datetimeFigureOut">
              <a:rPr lang="en-US" smtClean="0"/>
              <a:pPr/>
              <a:t>6/20/16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DFD-26BE-9446-A434-129F6F3611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54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FB632-77FE-2145-8AA2-EA99D4D7C940}" type="datetimeFigureOut">
              <a:rPr lang="en-US" smtClean="0"/>
              <a:pPr/>
              <a:t>6/20/16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B4DFD-26BE-9446-A434-129F6F3611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5692914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kern="100" spc="250" dirty="0">
                <a:latin typeface="Helvetica"/>
                <a:cs typeface="Helvetica"/>
              </a:rPr>
              <a:t>Beware! Artwork (and modest proposal for it) Ahead</a:t>
            </a:r>
            <a:r>
              <a:rPr lang="en-US" i="1" kern="100" spc="250" dirty="0" smtClean="0">
                <a:latin typeface="Helvetica"/>
                <a:cs typeface="Helvetica"/>
              </a:rPr>
              <a:t>!</a:t>
            </a:r>
          </a:p>
          <a:p>
            <a:pPr algn="r"/>
            <a:endParaRPr lang="en-US" sz="600" i="1" kern="100" spc="250" dirty="0">
              <a:latin typeface="Helvetica"/>
              <a:cs typeface="Helvetica"/>
            </a:endParaRPr>
          </a:p>
          <a:p>
            <a:pPr algn="r"/>
            <a:r>
              <a:rPr lang="en-US" sz="1600" kern="100" spc="250" dirty="0">
                <a:latin typeface="Helvetica"/>
                <a:cs typeface="Helvetica"/>
              </a:rPr>
              <a:t>Gregory Sale, </a:t>
            </a:r>
            <a:r>
              <a:rPr lang="en-US" sz="1600" kern="100" spc="250" dirty="0" smtClean="0">
                <a:latin typeface="Helvetica"/>
                <a:cs typeface="Helvetica"/>
              </a:rPr>
              <a:t>2012, Phoenix </a:t>
            </a:r>
            <a:r>
              <a:rPr lang="en-US" sz="1600" kern="100" spc="250" dirty="0">
                <a:latin typeface="Helvetica"/>
                <a:cs typeface="Helvetica"/>
              </a:rPr>
              <a:t>Art </a:t>
            </a:r>
            <a:r>
              <a:rPr lang="en-US" sz="1600" kern="100" spc="250" dirty="0" smtClean="0">
                <a:latin typeface="Helvetica"/>
                <a:cs typeface="Helvetica"/>
              </a:rPr>
              <a:t>Museum</a:t>
            </a:r>
            <a:endParaRPr lang="en-US" dirty="0"/>
          </a:p>
        </p:txBody>
      </p:sp>
      <p:pic>
        <p:nvPicPr>
          <p:cNvPr id="8" name="Picture 7" descr="Doors_Other 75%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1663"/>
            <a:ext cx="83820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e_G_PAM 8r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1663"/>
            <a:ext cx="8382000" cy="55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e_G_PAM 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609600"/>
            <a:ext cx="8382000" cy="55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e_G_PAM 11r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8382000" cy="55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le_G_PAM 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1663"/>
            <a:ext cx="8382000" cy="55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6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e_PAM_refle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6480"/>
            <a:ext cx="8382000" cy="55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1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le_G_PAM 9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79951"/>
            <a:ext cx="8382000" cy="55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le_PAM 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4" y="601663"/>
            <a:ext cx="8365996" cy="557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181600"/>
            <a:ext cx="876300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100" spc="200" dirty="0">
                <a:latin typeface="Helvetica"/>
                <a:cs typeface="Helvetica"/>
              </a:rPr>
              <a:t>The other body of work, a suite of text-based works on paper entitled </a:t>
            </a:r>
            <a:r>
              <a:rPr lang="en-US" sz="1500" i="1" kern="100" spc="200" dirty="0">
                <a:latin typeface="Helvetica"/>
                <a:cs typeface="Helvetica"/>
              </a:rPr>
              <a:t>Life is </a:t>
            </a:r>
            <a:r>
              <a:rPr lang="en-US" sz="1500" i="1" kern="100" spc="200" dirty="0" smtClean="0">
                <a:latin typeface="Helvetica"/>
                <a:cs typeface="Helvetica"/>
              </a:rPr>
              <a:t>Life</a:t>
            </a:r>
            <a:r>
              <a:rPr lang="en-US" sz="1400" kern="100" spc="200" dirty="0">
                <a:latin typeface="Helvetica"/>
                <a:cs typeface="Helvetica"/>
              </a:rPr>
              <a:t>, was </a:t>
            </a:r>
            <a:r>
              <a:rPr lang="en-US" sz="1400" kern="100" spc="200" dirty="0" smtClean="0">
                <a:latin typeface="Helvetica"/>
                <a:cs typeface="Helvetica"/>
              </a:rPr>
              <a:t>created in collaboration with ten </a:t>
            </a:r>
            <a:r>
              <a:rPr lang="en-US" sz="1400" kern="100" spc="200" dirty="0">
                <a:latin typeface="Helvetica"/>
                <a:cs typeface="Helvetica"/>
              </a:rPr>
              <a:t>men serving life-without-parole in </a:t>
            </a:r>
            <a:r>
              <a:rPr lang="en-US" sz="1400" kern="100" spc="200" dirty="0" smtClean="0">
                <a:latin typeface="Helvetica"/>
                <a:cs typeface="Helvetica"/>
              </a:rPr>
              <a:t>the State Correctional Institution at Graterford, PA. </a:t>
            </a:r>
            <a:endParaRPr lang="en-US" sz="1400" kern="100" spc="200" dirty="0">
              <a:latin typeface="Helvetica"/>
              <a:cs typeface="Helvetica"/>
            </a:endParaRPr>
          </a:p>
        </p:txBody>
      </p:sp>
      <p:pic>
        <p:nvPicPr>
          <p:cNvPr id="6" name="Picture 5" descr="lifers1 75%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1663"/>
            <a:ext cx="8397874" cy="419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078849"/>
            <a:ext cx="8458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100" spc="200" dirty="0" smtClean="0">
                <a:latin typeface="Helvetica"/>
                <a:cs typeface="Helvetica"/>
              </a:rPr>
              <a:t>Sale led a series of artistic workshops that </a:t>
            </a:r>
            <a:r>
              <a:rPr lang="en-US" sz="1400" kern="100" spc="200" dirty="0">
                <a:latin typeface="Helvetica"/>
                <a:cs typeface="Helvetica"/>
              </a:rPr>
              <a:t>involved the men </a:t>
            </a:r>
            <a:r>
              <a:rPr lang="en-US" sz="1400" kern="100" spc="200" dirty="0" smtClean="0">
                <a:latin typeface="Helvetica"/>
                <a:cs typeface="Helvetica"/>
              </a:rPr>
              <a:t>discussing </a:t>
            </a:r>
            <a:r>
              <a:rPr lang="en-US" sz="1400" kern="100" spc="200" dirty="0">
                <a:latin typeface="Helvetica"/>
                <a:cs typeface="Helvetica"/>
              </a:rPr>
              <a:t>popular beliefs and narratives that support the current culture of </a:t>
            </a:r>
            <a:r>
              <a:rPr lang="en-US" sz="1400" kern="100" spc="200" dirty="0" smtClean="0">
                <a:latin typeface="Helvetica"/>
                <a:cs typeface="Helvetica"/>
              </a:rPr>
              <a:t>incarceration, considering personal life goals, and </a:t>
            </a:r>
            <a:r>
              <a:rPr lang="en-US" sz="1400" kern="100" spc="200" dirty="0">
                <a:latin typeface="Helvetica"/>
                <a:cs typeface="Helvetica"/>
              </a:rPr>
              <a:t>writing </a:t>
            </a:r>
            <a:r>
              <a:rPr lang="en-US" sz="1400" kern="100" spc="200" dirty="0" smtClean="0">
                <a:latin typeface="Helvetica"/>
                <a:cs typeface="Helvetica"/>
              </a:rPr>
              <a:t>one’s </a:t>
            </a:r>
            <a:r>
              <a:rPr lang="en-US" sz="1400" kern="100" spc="200" dirty="0">
                <a:latin typeface="Helvetica"/>
                <a:cs typeface="Helvetica"/>
              </a:rPr>
              <a:t>own </a:t>
            </a:r>
            <a:r>
              <a:rPr lang="en-US" sz="1400" kern="100" spc="200" dirty="0" smtClean="0">
                <a:latin typeface="Helvetica"/>
                <a:cs typeface="Helvetica"/>
              </a:rPr>
              <a:t>obituary. Their </a:t>
            </a:r>
            <a:r>
              <a:rPr lang="en-US" sz="1400" kern="100" spc="200" dirty="0">
                <a:latin typeface="Helvetica"/>
                <a:cs typeface="Helvetica"/>
              </a:rPr>
              <a:t>life experience and stories </a:t>
            </a:r>
            <a:r>
              <a:rPr lang="en-US" sz="1400" kern="100" spc="200" dirty="0" smtClean="0">
                <a:latin typeface="Helvetica"/>
                <a:cs typeface="Helvetica"/>
              </a:rPr>
              <a:t>presented in the works underscore </a:t>
            </a:r>
            <a:r>
              <a:rPr lang="en-US" sz="1400" kern="100" spc="200" dirty="0">
                <a:latin typeface="Helvetica"/>
                <a:cs typeface="Helvetica"/>
              </a:rPr>
              <a:t>an urgency to reimagine tomorrow. </a:t>
            </a:r>
          </a:p>
        </p:txBody>
      </p:sp>
      <p:pic>
        <p:nvPicPr>
          <p:cNvPr id="4" name="Picture 3" descr="lifers 2 75%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62" y="604712"/>
            <a:ext cx="8362338" cy="418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124272"/>
            <a:ext cx="84582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100" spc="200" dirty="0">
                <a:latin typeface="Helvetica"/>
                <a:cs typeface="Helvetica"/>
              </a:rPr>
              <a:t>Completing the </a:t>
            </a:r>
            <a:r>
              <a:rPr lang="en-US" sz="1400" kern="100" spc="200" dirty="0" smtClean="0">
                <a:latin typeface="Helvetica"/>
                <a:cs typeface="Helvetica"/>
              </a:rPr>
              <a:t>proposal, Sale </a:t>
            </a:r>
            <a:r>
              <a:rPr lang="en-US" sz="1400" kern="100" spc="200" dirty="0">
                <a:latin typeface="Helvetica"/>
                <a:cs typeface="Helvetica"/>
              </a:rPr>
              <a:t>hosted </a:t>
            </a:r>
            <a:r>
              <a:rPr lang="en-US" sz="1500" i="1" kern="100" spc="200" dirty="0" smtClean="0">
                <a:latin typeface="Helvetica"/>
                <a:cs typeface="Helvetica"/>
              </a:rPr>
              <a:t>It’s </a:t>
            </a:r>
            <a:r>
              <a:rPr lang="en-US" sz="1500" i="1" kern="100" spc="200" dirty="0">
                <a:latin typeface="Helvetica"/>
                <a:cs typeface="Helvetica"/>
              </a:rPr>
              <a:t>not just black and white: a video and mediated</a:t>
            </a:r>
            <a:r>
              <a:rPr lang="en-US" sz="1400" i="1" kern="100" spc="200" dirty="0">
                <a:latin typeface="Helvetica"/>
                <a:cs typeface="Helvetica"/>
              </a:rPr>
              <a:t> performance</a:t>
            </a:r>
            <a:r>
              <a:rPr lang="en-US" sz="1400" kern="100" spc="200" dirty="0">
                <a:latin typeface="Helvetica"/>
                <a:cs typeface="Helvetica"/>
              </a:rPr>
              <a:t>. </a:t>
            </a:r>
            <a:r>
              <a:rPr lang="en-US" sz="1400" kern="100" spc="200" dirty="0" smtClean="0">
                <a:latin typeface="Helvetica"/>
                <a:cs typeface="Helvetica"/>
              </a:rPr>
              <a:t>The digital </a:t>
            </a:r>
            <a:r>
              <a:rPr lang="en-US" sz="1400" kern="100" spc="200" dirty="0">
                <a:latin typeface="Helvetica"/>
                <a:cs typeface="Helvetica"/>
              </a:rPr>
              <a:t>film </a:t>
            </a:r>
            <a:r>
              <a:rPr lang="en-US" sz="1400" kern="100" spc="200" dirty="0" smtClean="0">
                <a:latin typeface="Helvetica"/>
                <a:cs typeface="Helvetica"/>
              </a:rPr>
              <a:t>documents </a:t>
            </a:r>
            <a:r>
              <a:rPr lang="en-US" sz="1400" kern="100" spc="200" dirty="0">
                <a:latin typeface="Helvetica"/>
                <a:cs typeface="Helvetica"/>
              </a:rPr>
              <a:t>the creation of an installation </a:t>
            </a:r>
            <a:r>
              <a:rPr lang="en-US" sz="1400" kern="100" spc="200" dirty="0" smtClean="0">
                <a:latin typeface="Helvetica"/>
                <a:cs typeface="Helvetica"/>
              </a:rPr>
              <a:t>at ASU Art Museum of striped </a:t>
            </a:r>
            <a:r>
              <a:rPr lang="en-US" sz="1400" kern="100" spc="200" dirty="0">
                <a:latin typeface="Helvetica"/>
                <a:cs typeface="Helvetica"/>
              </a:rPr>
              <a:t>walls painted </a:t>
            </a:r>
            <a:r>
              <a:rPr lang="en-US" sz="1400" kern="100" spc="200" dirty="0" smtClean="0">
                <a:latin typeface="Helvetica"/>
                <a:cs typeface="Helvetica"/>
              </a:rPr>
              <a:t>with inmates </a:t>
            </a:r>
            <a:r>
              <a:rPr lang="en-US" sz="1400" kern="100" spc="200" dirty="0">
                <a:latin typeface="Helvetica"/>
                <a:cs typeface="Helvetica"/>
              </a:rPr>
              <a:t>in a Maricopa County </a:t>
            </a:r>
            <a:r>
              <a:rPr lang="en-US" sz="1400" kern="100" spc="200" dirty="0" smtClean="0">
                <a:latin typeface="Helvetica"/>
                <a:cs typeface="Helvetica"/>
              </a:rPr>
              <a:t>Sheriff’s Office rehabilitation/reentry program, correction officers, and artist collaborators. </a:t>
            </a:r>
            <a:endParaRPr lang="en-US" sz="1400" kern="100" spc="200" dirty="0">
              <a:latin typeface="Helvetica"/>
              <a:cs typeface="Helvetica"/>
            </a:endParaRPr>
          </a:p>
        </p:txBody>
      </p:sp>
      <p:pic>
        <p:nvPicPr>
          <p:cNvPr id="4" name="Picture 3" descr="injb&amp;w video still 1 hal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1663"/>
            <a:ext cx="838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le_G_PAM 2 w more gr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1662"/>
            <a:ext cx="8382000" cy="55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6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55626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pc="200" dirty="0">
                <a:latin typeface="Helvetica"/>
                <a:cs typeface="Helvetica"/>
              </a:rPr>
              <a:t>The 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auditorium</a:t>
            </a:r>
            <a:r>
              <a:rPr lang="en-US" sz="1400" spc="200" dirty="0">
                <a:latin typeface="Helvetica"/>
                <a:cs typeface="Helvetica"/>
              </a:rPr>
              <a:t> at the Phoenix Art Museum was </a:t>
            </a:r>
            <a:r>
              <a:rPr lang="en-US" sz="1400" spc="200" dirty="0" smtClean="0">
                <a:latin typeface="Helvetica"/>
                <a:cs typeface="Helvetica"/>
              </a:rPr>
              <a:t>full </a:t>
            </a:r>
            <a:r>
              <a:rPr lang="en-US" sz="1400" spc="200" dirty="0">
                <a:latin typeface="Helvetica"/>
                <a:cs typeface="Helvetica"/>
              </a:rPr>
              <a:t>to </a:t>
            </a:r>
            <a:r>
              <a:rPr lang="en-US" sz="1400" spc="200" dirty="0" smtClean="0">
                <a:latin typeface="Helvetica"/>
                <a:cs typeface="Helvetica"/>
              </a:rPr>
              <a:t>capacity on that evening</a:t>
            </a:r>
            <a:r>
              <a:rPr lang="en-US" sz="1400" spc="200" dirty="0" smtClean="0">
                <a:latin typeface="Helvetica"/>
                <a:cs typeface="Helvetica"/>
              </a:rPr>
              <a:t>.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1400" spc="2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400" spc="200" dirty="0" smtClean="0">
                <a:latin typeface="Helvetica"/>
                <a:cs typeface="Helvetica"/>
              </a:rPr>
              <a:t> </a:t>
            </a:r>
            <a:endParaRPr lang="en-US" sz="1400" spc="200" dirty="0">
              <a:latin typeface="Helvetica"/>
              <a:cs typeface="Helvetica"/>
            </a:endParaRPr>
          </a:p>
        </p:txBody>
      </p:sp>
      <p:pic>
        <p:nvPicPr>
          <p:cNvPr id="3" name="Picture 2" descr="1 house full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7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 for outline 1a no lin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8" b="12748"/>
          <a:stretch/>
        </p:blipFill>
        <p:spPr>
          <a:xfrm>
            <a:off x="381001" y="601663"/>
            <a:ext cx="8403336" cy="47274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499" y="5562600"/>
            <a:ext cx="8830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During the screening, forty men and women from the re-entry community </a:t>
            </a:r>
            <a:r>
              <a:rPr lang="en-US" sz="1400" spc="200" dirty="0" err="1" smtClean="0">
                <a:latin typeface="Helvetica" charset="0"/>
                <a:ea typeface="Helvetica" charset="0"/>
                <a:cs typeface="Helvetica" charset="0"/>
              </a:rPr>
              <a:t>parti-cipated</a:t>
            </a:r>
            <a:r>
              <a:rPr lang="en-US" sz="1400" spc="2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in the program as honored guests. As a performance, these individuals helped stage a series of interruptions to disrupt the movie-viewing experience.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4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nored guests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562"/>
            <a:ext cx="8381999" cy="55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8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ve to stage 75%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8305800" cy="42204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5068669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200" dirty="0" smtClean="0">
                <a:latin typeface="Helvetica" charset="0"/>
                <a:ea typeface="Helvetica" charset="0"/>
                <a:cs typeface="Helvetica" charset="0"/>
              </a:rPr>
              <a:t>For the second 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half of the program, </a:t>
            </a:r>
            <a:r>
              <a:rPr lang="en-US" sz="1400" spc="200" dirty="0" smtClean="0">
                <a:latin typeface="Helvetica" charset="0"/>
                <a:ea typeface="Helvetica" charset="0"/>
                <a:cs typeface="Helvetica" charset="0"/>
              </a:rPr>
              <a:t>these 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honored guests </a:t>
            </a:r>
            <a:r>
              <a:rPr lang="en-US" sz="1400" spc="200" dirty="0" smtClean="0">
                <a:latin typeface="Helvetica" charset="0"/>
                <a:ea typeface="Helvetica" charset="0"/>
                <a:cs typeface="Helvetica" charset="0"/>
              </a:rPr>
              <a:t>moved to the stage and engaged in a dialogue with the other 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audience members.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2131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known-13.jpeg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9" y="609600"/>
            <a:ext cx="8336851" cy="556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9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086"/>
            <a:ext cx="8458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spc="200" dirty="0">
                <a:latin typeface="Helvetica" charset="0"/>
                <a:ea typeface="Helvetica" charset="0"/>
                <a:cs typeface="Helvetica" charset="0"/>
              </a:rPr>
              <a:t>Beware! Artwork (and modest proposal for it) Ahead! 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was created in collaboration with TC Tolbert, </a:t>
            </a:r>
            <a:r>
              <a:rPr lang="en-US" sz="1400" spc="200" dirty="0" err="1">
                <a:latin typeface="Helvetica" charset="0"/>
                <a:ea typeface="Helvetica" charset="0"/>
                <a:cs typeface="Helvetica" charset="0"/>
              </a:rPr>
              <a:t>Claes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 Bergman, Jason Dillon, Therese </a:t>
            </a:r>
            <a:r>
              <a:rPr lang="en-US" sz="1400" spc="200" dirty="0" err="1">
                <a:latin typeface="Helvetica" charset="0"/>
                <a:ea typeface="Helvetica" charset="0"/>
                <a:cs typeface="Helvetica" charset="0"/>
              </a:rPr>
              <a:t>Grossmeyer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, Ann Morton, </a:t>
            </a:r>
            <a:r>
              <a:rPr lang="en-US" sz="1400" spc="200" dirty="0" smtClean="0">
                <a:latin typeface="Helvetica" charset="0"/>
                <a:ea typeface="Helvetica" charset="0"/>
                <a:cs typeface="Helvetica" charset="0"/>
              </a:rPr>
              <a:t>Barry Sparkman, Eric </a:t>
            </a:r>
            <a:r>
              <a:rPr lang="en-US" sz="1400" spc="200" dirty="0" err="1" smtClean="0">
                <a:latin typeface="Helvetica" charset="0"/>
                <a:ea typeface="Helvetica" charset="0"/>
                <a:cs typeface="Helvetica" charset="0"/>
              </a:rPr>
              <a:t>Susser</a:t>
            </a:r>
            <a:r>
              <a:rPr lang="en-US" sz="1400" spc="2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and Tumbleweed Center for Youth Development. </a:t>
            </a:r>
          </a:p>
          <a:p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1400" spc="2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The series of text-based works on paper, </a:t>
            </a:r>
            <a:r>
              <a:rPr lang="en-US" sz="1400" i="1" spc="200" dirty="0">
                <a:latin typeface="Helvetica" charset="0"/>
                <a:ea typeface="Helvetica" charset="0"/>
                <a:cs typeface="Helvetica" charset="0"/>
              </a:rPr>
              <a:t>Life is Life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, was produced in collaboration with Van, Stan, Tom, Roy, John, </a:t>
            </a:r>
            <a:r>
              <a:rPr lang="en-US" sz="1400" spc="200" dirty="0" err="1">
                <a:latin typeface="Helvetica" charset="0"/>
                <a:ea typeface="Helvetica" charset="0"/>
                <a:cs typeface="Helvetica" charset="0"/>
              </a:rPr>
              <a:t>Zafir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400" spc="200" dirty="0" err="1">
                <a:latin typeface="Helvetica" charset="0"/>
                <a:ea typeface="Helvetica" charset="0"/>
                <a:cs typeface="Helvetica" charset="0"/>
              </a:rPr>
              <a:t>Spel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, Chuck, </a:t>
            </a:r>
            <a:r>
              <a:rPr lang="en-US" sz="1400" spc="200" dirty="0" err="1">
                <a:latin typeface="Helvetica" charset="0"/>
                <a:ea typeface="Helvetica" charset="0"/>
                <a:cs typeface="Helvetica" charset="0"/>
              </a:rPr>
              <a:t>Toan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, and Felix and in conjunction with Mural </a:t>
            </a:r>
            <a:r>
              <a:rPr lang="en-US" sz="1400" spc="200" dirty="0" smtClean="0">
                <a:latin typeface="Helvetica" charset="0"/>
                <a:ea typeface="Helvetica" charset="0"/>
                <a:cs typeface="Helvetica" charset="0"/>
              </a:rPr>
              <a:t>Arts 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Restorative Justice Program in Philadelphia, the Pennsylvania State Correctional Institution at </a:t>
            </a:r>
            <a:r>
              <a:rPr lang="en-US" sz="1400" spc="200" dirty="0" err="1">
                <a:latin typeface="Helvetica" charset="0"/>
                <a:ea typeface="Helvetica" charset="0"/>
                <a:cs typeface="Helvetica" charset="0"/>
              </a:rPr>
              <a:t>Graterford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 and supported in part by a grant from The Ford Foundation. </a:t>
            </a:r>
            <a:br>
              <a:rPr lang="en-US" sz="1400" spc="2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400" i="1" spc="200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1400" i="1" spc="2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With the support of Sara Cochran, Curator of Modern and Contemporary Art, Phoenix Art </a:t>
            </a:r>
            <a:r>
              <a:rPr lang="en-US" sz="1400" spc="200" dirty="0" smtClean="0">
                <a:latin typeface="Helvetica" charset="0"/>
                <a:ea typeface="Helvetica" charset="0"/>
                <a:cs typeface="Helvetica" charset="0"/>
              </a:rPr>
              <a:t>Museum. The </a:t>
            </a:r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project was made possible through the support of a Contemporary Forum Phoenix Art Museum Mid-Career Artist, Elaine and Sidney Cohen; and the Jane A. Lehman and Alan G. Lehman Foundation.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algn="r"/>
            <a:r>
              <a:rPr lang="en-US" sz="1400" spc="200" dirty="0">
                <a:latin typeface="Helvetica" charset="0"/>
                <a:ea typeface="Helvetica" charset="0"/>
                <a:cs typeface="Helvetica" charset="0"/>
              </a:rPr>
              <a:t>Gregory Sale, 2012 </a:t>
            </a:r>
            <a:endParaRPr lang="en-US" sz="1400" spc="2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53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187315"/>
            <a:ext cx="86106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100" spc="200" dirty="0">
                <a:latin typeface="Helvetica"/>
                <a:cs typeface="Helvetica"/>
              </a:rPr>
              <a:t>At the center of </a:t>
            </a:r>
            <a:r>
              <a:rPr lang="en-US" sz="1500" i="1" kern="100" spc="200" dirty="0">
                <a:latin typeface="Helvetica"/>
                <a:cs typeface="Helvetica"/>
              </a:rPr>
              <a:t>Beware! Artwork (and modest proposal for it) Ahead!</a:t>
            </a:r>
            <a:r>
              <a:rPr lang="en-US" sz="1500" b="1" i="1" kern="100" spc="200" dirty="0">
                <a:latin typeface="Helvetica"/>
                <a:cs typeface="Helvetica"/>
              </a:rPr>
              <a:t> </a:t>
            </a:r>
            <a:r>
              <a:rPr lang="en-US" sz="1400" kern="100" spc="200" dirty="0" smtClean="0">
                <a:latin typeface="Helvetica"/>
                <a:cs typeface="Helvetica"/>
              </a:rPr>
              <a:t>is </a:t>
            </a:r>
            <a:r>
              <a:rPr lang="en-US" sz="1400" kern="100" spc="200" dirty="0">
                <a:latin typeface="Helvetica"/>
                <a:cs typeface="Helvetica"/>
              </a:rPr>
              <a:t>a proposal for </a:t>
            </a:r>
            <a:r>
              <a:rPr lang="en-US" sz="1500" i="1" kern="100" spc="200" dirty="0">
                <a:latin typeface="Helvetica"/>
                <a:cs typeface="Helvetica"/>
              </a:rPr>
              <a:t>visible tomorrows</a:t>
            </a:r>
            <a:r>
              <a:rPr lang="en-US" sz="1400" kern="100" spc="200" dirty="0">
                <a:latin typeface="Helvetica"/>
                <a:cs typeface="Helvetica"/>
              </a:rPr>
              <a:t>, a project designed to engage and disrupt on an individual level the social mechanisms that so often </a:t>
            </a:r>
            <a:r>
              <a:rPr lang="en-US" sz="1400" kern="100" spc="200" dirty="0" smtClean="0">
                <a:latin typeface="Helvetica"/>
                <a:cs typeface="Helvetica"/>
              </a:rPr>
              <a:t>appear </a:t>
            </a:r>
            <a:r>
              <a:rPr lang="en-US" sz="1400" kern="100" spc="200" dirty="0">
                <a:latin typeface="Helvetica"/>
                <a:cs typeface="Helvetica"/>
              </a:rPr>
              <a:t>to destine young men and women for entry into the criminal justice system. </a:t>
            </a:r>
            <a:endParaRPr lang="en-US" sz="1400" kern="100" spc="200" dirty="0" smtClean="0">
              <a:latin typeface="Helvetica"/>
              <a:cs typeface="Helvetica"/>
            </a:endParaRPr>
          </a:p>
        </p:txBody>
      </p:sp>
      <p:pic>
        <p:nvPicPr>
          <p:cNvPr id="9" name="Picture 8" descr="Overview proposal 75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609600"/>
            <a:ext cx="838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3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gory 29_FINAL half 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4" y="228600"/>
            <a:ext cx="921058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gory 29_FINAL 2nd half 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2" y="220662"/>
            <a:ext cx="9222142" cy="633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4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5141893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100" spc="200" dirty="0">
                <a:latin typeface="Helvetica"/>
                <a:cs typeface="Helvetica"/>
              </a:rPr>
              <a:t>To demonstrate the potential </a:t>
            </a:r>
            <a:r>
              <a:rPr lang="en-US" sz="1400" kern="100" spc="200" dirty="0" smtClean="0">
                <a:latin typeface="Helvetica"/>
                <a:cs typeface="Helvetica"/>
              </a:rPr>
              <a:t>of their </a:t>
            </a:r>
            <a:r>
              <a:rPr lang="en-US" sz="1400" kern="100" spc="200" dirty="0" smtClean="0">
                <a:latin typeface="Helvetica"/>
                <a:cs typeface="Helvetica"/>
              </a:rPr>
              <a:t>strategies</a:t>
            </a:r>
            <a:r>
              <a:rPr lang="en-US" sz="1400" kern="100" spc="200" dirty="0">
                <a:latin typeface="Helvetica"/>
                <a:cs typeface="Helvetica"/>
              </a:rPr>
              <a:t>, </a:t>
            </a:r>
            <a:r>
              <a:rPr lang="en-US" sz="1400" kern="100" spc="200" dirty="0" smtClean="0">
                <a:latin typeface="Helvetica"/>
                <a:cs typeface="Helvetica"/>
              </a:rPr>
              <a:t>Sale </a:t>
            </a:r>
            <a:r>
              <a:rPr lang="en-US" sz="1400" kern="100" spc="200" dirty="0">
                <a:latin typeface="Helvetica"/>
                <a:cs typeface="Helvetica"/>
              </a:rPr>
              <a:t>presented two bodies of artwork within this proposal and </a:t>
            </a:r>
            <a:r>
              <a:rPr lang="en-US" sz="1400" kern="100" spc="200" dirty="0" smtClean="0">
                <a:latin typeface="Helvetica"/>
                <a:cs typeface="Helvetica"/>
              </a:rPr>
              <a:t>a June </a:t>
            </a:r>
            <a:r>
              <a:rPr lang="en-US" sz="1400" kern="100" spc="200" dirty="0" smtClean="0">
                <a:latin typeface="Helvetica"/>
                <a:cs typeface="Helvetica"/>
              </a:rPr>
              <a:t>screening. In </a:t>
            </a:r>
            <a:r>
              <a:rPr lang="en-US" sz="1400" kern="100" spc="200" dirty="0">
                <a:latin typeface="Helvetica"/>
                <a:cs typeface="Helvetica"/>
              </a:rPr>
              <a:t>one body of work, </a:t>
            </a:r>
            <a:r>
              <a:rPr lang="en-US" sz="1400" kern="100" spc="200" dirty="0" smtClean="0">
                <a:latin typeface="Helvetica"/>
                <a:cs typeface="Helvetica"/>
              </a:rPr>
              <a:t>project collaborator and poet, TC Tolbert </a:t>
            </a:r>
            <a:r>
              <a:rPr lang="en-US" sz="1400" kern="100" spc="200" dirty="0">
                <a:latin typeface="Helvetica"/>
                <a:cs typeface="Helvetica"/>
              </a:rPr>
              <a:t>applied the process of erasure to the proposal text that </a:t>
            </a:r>
            <a:r>
              <a:rPr lang="en-US" sz="1400" kern="100" spc="200" dirty="0" smtClean="0">
                <a:latin typeface="Helvetica"/>
                <a:cs typeface="Helvetica"/>
              </a:rPr>
              <a:t>Sale </a:t>
            </a:r>
            <a:r>
              <a:rPr lang="en-US" sz="1400" kern="100" spc="200" dirty="0">
                <a:latin typeface="Helvetica"/>
                <a:cs typeface="Helvetica"/>
              </a:rPr>
              <a:t>drafted and </a:t>
            </a:r>
            <a:r>
              <a:rPr lang="en-US" sz="1400" kern="100" spc="200" dirty="0" smtClean="0">
                <a:latin typeface="Helvetica"/>
                <a:cs typeface="Helvetica"/>
              </a:rPr>
              <a:t>uncovered </a:t>
            </a:r>
            <a:r>
              <a:rPr lang="en-US" sz="1400" kern="100" spc="200" dirty="0">
                <a:latin typeface="Helvetica"/>
                <a:cs typeface="Helvetica"/>
              </a:rPr>
              <a:t>an intimate poem. </a:t>
            </a:r>
            <a:endParaRPr lang="en-US" sz="1400" dirty="0"/>
          </a:p>
        </p:txBody>
      </p:sp>
      <p:pic>
        <p:nvPicPr>
          <p:cNvPr id="6" name="Picture 5" descr="Overview Logan + Tania 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838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7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e_G_PAM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85" y="609600"/>
            <a:ext cx="846031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5791200"/>
            <a:ext cx="853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100" spc="200" dirty="0" smtClean="0">
                <a:latin typeface="Helvetica"/>
                <a:cs typeface="Helvetica"/>
              </a:rPr>
              <a:t>The proposal </a:t>
            </a:r>
            <a:r>
              <a:rPr lang="en-US" sz="1400" kern="100" spc="200" dirty="0">
                <a:latin typeface="Helvetica"/>
                <a:cs typeface="Helvetica"/>
              </a:rPr>
              <a:t>text </a:t>
            </a:r>
            <a:r>
              <a:rPr lang="en-US" sz="1400" kern="100" spc="200" dirty="0" smtClean="0">
                <a:latin typeface="Helvetica"/>
                <a:cs typeface="Helvetica"/>
              </a:rPr>
              <a:t>and the new poem then served as a springboard for the other components of </a:t>
            </a:r>
            <a:r>
              <a:rPr lang="en-US" sz="1400" kern="100" spc="200" dirty="0">
                <a:latin typeface="Helvetica"/>
                <a:cs typeface="Helvetica"/>
              </a:rPr>
              <a:t>the artistic installation. </a:t>
            </a:r>
            <a:endParaRPr lang="en-US" sz="1400" dirty="0"/>
          </a:p>
        </p:txBody>
      </p:sp>
      <p:pic>
        <p:nvPicPr>
          <p:cNvPr id="6" name="Picture 5" descr="world 90%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838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0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le_G_PAM 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1664"/>
            <a:ext cx="8401050" cy="55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7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53628</TotalTime>
  <Words>436</Words>
  <Application>Microsoft Macintosh PowerPoint</Application>
  <PresentationFormat>On-screen Show (4:3)</PresentationFormat>
  <Paragraphs>38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Calibri Light</vt:lpstr>
      <vt:lpstr>Helvetica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Slide 1</dc:title>
  <dc:creator>Gregory Sale</dc:creator>
  <cp:keywords/>
  <cp:lastModifiedBy>Microsoft Office User</cp:lastModifiedBy>
  <cp:revision>179</cp:revision>
  <cp:lastPrinted>2011-08-29T04:25:57Z</cp:lastPrinted>
  <dcterms:created xsi:type="dcterms:W3CDTF">2011-09-10T00:31:30Z</dcterms:created>
  <dcterms:modified xsi:type="dcterms:W3CDTF">2016-06-21T01:12:23Z</dcterms:modified>
</cp:coreProperties>
</file>